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94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70" r:id="rId13"/>
    <p:sldId id="271" r:id="rId14"/>
    <p:sldId id="272" r:id="rId15"/>
    <p:sldId id="273" r:id="rId16"/>
    <p:sldId id="276" r:id="rId17"/>
    <p:sldId id="274" r:id="rId18"/>
    <p:sldId id="297" r:id="rId19"/>
    <p:sldId id="281" r:id="rId20"/>
    <p:sldId id="278" r:id="rId21"/>
    <p:sldId id="284" r:id="rId22"/>
    <p:sldId id="295" r:id="rId23"/>
    <p:sldId id="296" r:id="rId24"/>
    <p:sldId id="298" r:id="rId25"/>
    <p:sldId id="299" r:id="rId26"/>
    <p:sldId id="279" r:id="rId27"/>
    <p:sldId id="280" r:id="rId28"/>
    <p:sldId id="282" r:id="rId29"/>
    <p:sldId id="300" r:id="rId30"/>
    <p:sldId id="291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8" autoAdjust="0"/>
    <p:restoredTop sz="94660"/>
  </p:normalViewPr>
  <p:slideViewPr>
    <p:cSldViewPr>
      <p:cViewPr>
        <p:scale>
          <a:sx n="80" d="100"/>
          <a:sy n="80" d="100"/>
        </p:scale>
        <p:origin x="-1098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90;&#1072;&#1090;&#1100;&#1103;&#1085;&#1072;\&#1056;&#1072;&#1073;&#1086;&#1095;&#1080;&#1081;%20&#1089;&#1090;&#1086;&#1083;\&#1044;&#1072;&#1085;&#1085;&#1099;&#1077;%20&#1076;&#1083;&#1103;%20&#1076;&#1080;&#1089;&#1089;&#1077;&#1088;&#1090;&#1072;&#1094;&#1080;&#1080;%202009%20&#1075;\&#1047;&#1072;&#1073;&#1086;&#1083;&#1077;&#1074;&#1072;&#1077;&#1084;&#1086;&#1089;&#1090;&#1100;%20&#1050;&#1088;&#1072;&#1089;&#1085;&#1086;&#1091;&#1088;&#1072;&#1083;&#1100;&#1089;&#1082;\&#1047;&#1072;&#1073;&#1086;&#1083;&#1077;&#1074;&#1072;&#1077;&#1084;&#1086;&#1089;&#1090;&#1100;%20&#1086;&#1073;&#1088;&#1072;&#1073;&#1086;&#1090;&#1072;&#1085;&#1085;&#1099;&#1077;%20&#1076;&#1072;&#1085;&#1085;&#1099;&#1077;\&#1047;&#1072;&#1073;&#1086;&#1083;&#1077;&#1074;&#1072;&#1077;&#1084;&#1086;&#1089;&#1090;&#1100;%20&#1050;&#1088;&#1072;&#1089;&#1085;&#1086;&#1091;&#1088;&#1072;&#1083;&#1100;&#1089;&#1082;%20&#1076;&#1080;&#1085;&#1072;&#1084;&#1080;&#1082;&#1072;%20&#1089;%201997%20&#1075;&#1086;&#1076;&#1072;-&#1054;&#1050;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90;&#1072;&#1090;&#1100;&#1103;&#1085;&#1072;\&#1056;&#1072;&#1073;&#1086;&#1095;&#1080;&#1081;%20&#1089;&#1090;&#1086;&#1083;\&#1044;&#1072;&#1085;&#1085;&#1099;&#1077;%20&#1076;&#1083;&#1103;%20&#1076;&#1080;&#1089;&#1089;&#1077;&#1088;&#1090;&#1072;&#1094;&#1080;&#1080;%202009%20&#1075;\&#1047;&#1072;&#1073;&#1086;&#1083;&#1077;&#1074;&#1072;&#1077;&#1084;&#1086;&#1089;&#1090;&#1100;%20&#1050;&#1088;&#1072;&#1089;&#1085;&#1086;&#1091;&#1088;&#1072;&#1083;&#1100;&#1089;&#1082;\&#1047;&#1072;&#1073;&#1086;&#1083;&#1077;&#1074;&#1072;&#1077;&#1084;&#1086;&#1089;&#1090;&#1100;%20&#1086;&#1073;&#1088;&#1072;&#1073;&#1086;&#1090;&#1072;&#1085;&#1085;&#1099;&#1077;%20&#1076;&#1072;&#1085;&#1085;&#1099;&#1077;\&#1047;&#1072;&#1073;&#1086;&#1083;&#1077;&#1074;&#1072;&#1077;&#1084;&#1086;&#1089;&#1090;&#1100;%20&#1076;&#1077;&#1090;&#1080;%20&#1086;&#1090;%200-14%20&#1074;%20&#1089;&#1088;&#1072;&#1074;&#1085;&#1077;&#1085;&#1080;&#1080;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90;&#1072;&#1090;&#1100;&#1103;&#1085;&#1072;\&#1056;&#1072;&#1073;&#1086;&#1095;&#1080;&#1081;%20&#1089;&#1090;&#1086;&#1083;\&#1044;&#1072;&#1085;&#1085;&#1099;&#1077;%20&#1076;&#1083;&#1103;%20&#1076;&#1080;&#1089;&#1089;&#1077;&#1088;&#1090;&#1072;&#1094;&#1080;&#1080;%202009%20&#1075;\&#1047;&#1072;&#1073;&#1086;&#1083;&#1077;&#1074;&#1072;&#1077;&#1084;&#1086;&#1089;&#1090;&#1100;%20&#1050;&#1088;&#1072;&#1089;&#1085;&#1086;&#1091;&#1088;&#1072;&#1083;&#1100;&#1089;&#1082;\&#1047;&#1072;&#1073;&#1086;&#1083;&#1077;&#1074;&#1072;&#1077;&#1084;&#1086;&#1089;&#1090;&#1100;%20&#1086;&#1073;&#1088;&#1072;&#1073;&#1086;&#1090;&#1072;&#1085;&#1085;&#1099;&#1077;%20&#1076;&#1072;&#1085;&#1085;&#1099;&#1077;\&#1047;&#1072;&#1073;&#1086;&#1083;&#1077;&#1074;&#1072;&#1077;&#1084;&#1086;&#1089;&#1090;&#1100;%20&#1076;&#1077;&#1090;&#1080;%20&#1086;&#1090;%200-14%20&#1074;%20&#1089;&#1088;&#1072;&#1074;&#1085;&#1077;&#1085;&#1080;&#1080;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&#1090;&#1072;&#1090;&#1100;&#1103;&#1085;&#1072;\&#1056;&#1072;&#1073;&#1086;&#1095;&#1080;&#1081;%20&#1089;&#1090;&#1086;&#1083;\&#1096;&#1082;&#1086;&#1083;&#1072;%20154\3%20&#1082;&#1083;&#1072;&#1089;&#1089;&#1099;\&#1055;&#1088;&#1086;&#1076;&#1091;&#1082;&#1090;&#1099;\&#1050;&#1083;&#1072;&#1089;&#1089;%203%20%20&#1074;&#1089;&#1077;%20&#1087;&#1088;&#1086;&#1076;&#1091;&#1082;&#1090;&#1099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'Хрон.забол. ДОУ в Красн'!$J$28</c:f>
              <c:strCache>
                <c:ptCount val="1"/>
                <c:pt idx="0">
                  <c:v>ожирение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pPr>
              <a:solidFill>
                <a:srgbClr val="FF0000"/>
              </a:solidFill>
            </c:spPr>
          </c:marker>
          <c:cat>
            <c:strRef>
              <c:f>'Хрон.забол. ДОУ в Красн'!$K$27:$O$27</c:f>
              <c:strCache>
                <c:ptCount val="5"/>
                <c:pt idx="0">
                  <c:v>2004год</c:v>
                </c:pt>
                <c:pt idx="1">
                  <c:v>2005год</c:v>
                </c:pt>
                <c:pt idx="2">
                  <c:v>2006год</c:v>
                </c:pt>
                <c:pt idx="3">
                  <c:v>2007год</c:v>
                </c:pt>
                <c:pt idx="4">
                  <c:v>2008год</c:v>
                </c:pt>
              </c:strCache>
            </c:strRef>
          </c:cat>
          <c:val>
            <c:numRef>
              <c:f>'Хрон.забол. ДОУ в Красн'!$K$28:$O$28</c:f>
              <c:numCache>
                <c:formatCode>General</c:formatCode>
                <c:ptCount val="5"/>
                <c:pt idx="0">
                  <c:v>1.6</c:v>
                </c:pt>
                <c:pt idx="1">
                  <c:v>2.4</c:v>
                </c:pt>
                <c:pt idx="2">
                  <c:v>6</c:v>
                </c:pt>
                <c:pt idx="3">
                  <c:v>5.5</c:v>
                </c:pt>
                <c:pt idx="4">
                  <c:v>8.9</c:v>
                </c:pt>
              </c:numCache>
            </c:numRef>
          </c:val>
        </c:ser>
        <c:marker val="1"/>
        <c:axId val="50884992"/>
        <c:axId val="50886528"/>
      </c:lineChart>
      <c:catAx>
        <c:axId val="50884992"/>
        <c:scaling>
          <c:orientation val="minMax"/>
        </c:scaling>
        <c:axPos val="b"/>
        <c:tickLblPos val="nextTo"/>
        <c:crossAx val="50886528"/>
        <c:crosses val="autoZero"/>
        <c:auto val="1"/>
        <c:lblAlgn val="ctr"/>
        <c:lblOffset val="100"/>
      </c:catAx>
      <c:valAx>
        <c:axId val="50886528"/>
        <c:scaling>
          <c:orientation val="minMax"/>
        </c:scaling>
        <c:axPos val="l"/>
        <c:majorGridlines/>
        <c:numFmt formatCode="General" sourceLinked="1"/>
        <c:tickLblPos val="nextTo"/>
        <c:crossAx val="50884992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lineChart>
        <c:grouping val="standard"/>
        <c:ser>
          <c:idx val="0"/>
          <c:order val="0"/>
          <c:tx>
            <c:strRef>
              <c:f>'Структура графики'!$A$27</c:f>
              <c:strCache>
                <c:ptCount val="1"/>
                <c:pt idx="0">
                  <c:v>Болезни нервной системы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графики'!$B$27:$M$27</c:f>
              <c:numCache>
                <c:formatCode>0.00</c:formatCode>
                <c:ptCount val="12"/>
                <c:pt idx="0">
                  <c:v>10.077142261449724</c:v>
                </c:pt>
                <c:pt idx="1">
                  <c:v>10.205809561026452</c:v>
                </c:pt>
                <c:pt idx="2">
                  <c:v>3.4312796208530707</c:v>
                </c:pt>
                <c:pt idx="3">
                  <c:v>2.8035104826913795</c:v>
                </c:pt>
                <c:pt idx="4">
                  <c:v>2.9565910903497779</c:v>
                </c:pt>
                <c:pt idx="5">
                  <c:v>3.5699373695198342</c:v>
                </c:pt>
                <c:pt idx="6">
                  <c:v>3.6156137958895114</c:v>
                </c:pt>
                <c:pt idx="7">
                  <c:v>3.8162544169611174</c:v>
                </c:pt>
                <c:pt idx="8">
                  <c:v>3.9412261426565411</c:v>
                </c:pt>
                <c:pt idx="9">
                  <c:v>3.9739240925915804</c:v>
                </c:pt>
                <c:pt idx="10">
                  <c:v>4.09308032779699</c:v>
                </c:pt>
                <c:pt idx="11">
                  <c:v>4.2880479172338823</c:v>
                </c:pt>
              </c:numCache>
            </c:numRef>
          </c:val>
        </c:ser>
        <c:ser>
          <c:idx val="1"/>
          <c:order val="1"/>
          <c:tx>
            <c:strRef>
              <c:f>'Структура графики'!$A$28</c:f>
              <c:strCache>
                <c:ptCount val="1"/>
                <c:pt idx="0">
                  <c:v>Некоторые инфекционные и паразитарные болезни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графики'!$B$28:$M$28</c:f>
              <c:numCache>
                <c:formatCode>0.00</c:formatCode>
                <c:ptCount val="12"/>
                <c:pt idx="0">
                  <c:v>6.3242754882201684</c:v>
                </c:pt>
                <c:pt idx="1">
                  <c:v>6.0440276149537571</c:v>
                </c:pt>
                <c:pt idx="2">
                  <c:v>6.8372827804107432</c:v>
                </c:pt>
                <c:pt idx="3">
                  <c:v>6.2530472940029425</c:v>
                </c:pt>
                <c:pt idx="4">
                  <c:v>5.9872393756408924</c:v>
                </c:pt>
                <c:pt idx="5">
                  <c:v>5.2296450939457362</c:v>
                </c:pt>
                <c:pt idx="6">
                  <c:v>5.1774983588345203</c:v>
                </c:pt>
                <c:pt idx="7">
                  <c:v>5.2650176678445071</c:v>
                </c:pt>
                <c:pt idx="8">
                  <c:v>4.8510126103934281</c:v>
                </c:pt>
                <c:pt idx="9">
                  <c:v>4.8804670091891804</c:v>
                </c:pt>
                <c:pt idx="10">
                  <c:v>5.4910381699460968</c:v>
                </c:pt>
                <c:pt idx="11">
                  <c:v>5.1456575006806418</c:v>
                </c:pt>
              </c:numCache>
            </c:numRef>
          </c:val>
        </c:ser>
        <c:ser>
          <c:idx val="2"/>
          <c:order val="2"/>
          <c:tx>
            <c:strRef>
              <c:f>'Структура графики'!$A$29</c:f>
              <c:strCache>
                <c:ptCount val="1"/>
                <c:pt idx="0">
                  <c:v>Болезни органов пищеварения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графики'!$B$29:$M$29</c:f>
              <c:numCache>
                <c:formatCode>0.00</c:formatCode>
                <c:ptCount val="12"/>
                <c:pt idx="0">
                  <c:v>5.3304607686427126</c:v>
                </c:pt>
                <c:pt idx="1">
                  <c:v>6.2198775563371065</c:v>
                </c:pt>
                <c:pt idx="2">
                  <c:v>7.7661927330173794</c:v>
                </c:pt>
                <c:pt idx="3">
                  <c:v>6.4541686981960025</c:v>
                </c:pt>
                <c:pt idx="4">
                  <c:v>6.7676882761763473</c:v>
                </c:pt>
                <c:pt idx="5">
                  <c:v>7.4634655532358956</c:v>
                </c:pt>
                <c:pt idx="6">
                  <c:v>7.1458869868201775</c:v>
                </c:pt>
                <c:pt idx="7">
                  <c:v>6.2493690055527873</c:v>
                </c:pt>
                <c:pt idx="8">
                  <c:v>6.4974084078620198</c:v>
                </c:pt>
                <c:pt idx="9">
                  <c:v>6.0085814780030455</c:v>
                </c:pt>
                <c:pt idx="10">
                  <c:v>6.1220912397563234</c:v>
                </c:pt>
                <c:pt idx="11">
                  <c:v>6.2573736273709049</c:v>
                </c:pt>
              </c:numCache>
            </c:numRef>
          </c:val>
        </c:ser>
        <c:ser>
          <c:idx val="3"/>
          <c:order val="3"/>
          <c:tx>
            <c:strRef>
              <c:f>'Структура графики'!$A$30</c:f>
              <c:strCache>
                <c:ptCount val="1"/>
                <c:pt idx="0">
                  <c:v>Болезни костно-мышечной системы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графики'!$B$30:$M$30</c:f>
              <c:numCache>
                <c:formatCode>0.00</c:formatCode>
                <c:ptCount val="12"/>
                <c:pt idx="0">
                  <c:v>1.7026895545208147</c:v>
                </c:pt>
                <c:pt idx="1">
                  <c:v>1.9473752768008341</c:v>
                </c:pt>
                <c:pt idx="2">
                  <c:v>1.9083728278041081</c:v>
                </c:pt>
                <c:pt idx="3">
                  <c:v>1.9685519258898145</c:v>
                </c:pt>
                <c:pt idx="4">
                  <c:v>2.0337245072348202</c:v>
                </c:pt>
                <c:pt idx="5">
                  <c:v>2.4373695198329859</c:v>
                </c:pt>
                <c:pt idx="6">
                  <c:v>2.3461091753774683</c:v>
                </c:pt>
                <c:pt idx="7">
                  <c:v>2.3573952549217592</c:v>
                </c:pt>
                <c:pt idx="8">
                  <c:v>2.3867840464293892</c:v>
                </c:pt>
                <c:pt idx="9">
                  <c:v>2.4630683387658143</c:v>
                </c:pt>
                <c:pt idx="10">
                  <c:v>2.6074762259520612</c:v>
                </c:pt>
                <c:pt idx="11">
                  <c:v>2.5274525819039839</c:v>
                </c:pt>
              </c:numCache>
            </c:numRef>
          </c:val>
        </c:ser>
        <c:ser>
          <c:idx val="4"/>
          <c:order val="4"/>
          <c:tx>
            <c:strRef>
              <c:f>'Структура графики'!$A$31</c:f>
              <c:strCache>
                <c:ptCount val="1"/>
                <c:pt idx="0">
                  <c:v>Болезни крови, кроветворных органов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графики'!$B$31:$M$31</c:f>
              <c:numCache>
                <c:formatCode>0.00</c:formatCode>
                <c:ptCount val="12"/>
                <c:pt idx="0">
                  <c:v>0.89651817360483732</c:v>
                </c:pt>
                <c:pt idx="1">
                  <c:v>0.89227562850071673</c:v>
                </c:pt>
                <c:pt idx="2">
                  <c:v>1.023696682464444</c:v>
                </c:pt>
                <c:pt idx="3">
                  <c:v>1.103120429058996</c:v>
                </c:pt>
                <c:pt idx="4">
                  <c:v>1.2133986555770688</c:v>
                </c:pt>
                <c:pt idx="5">
                  <c:v>1.3308977035490606</c:v>
                </c:pt>
                <c:pt idx="6">
                  <c:v>1.3058627480684704</c:v>
                </c:pt>
                <c:pt idx="7">
                  <c:v>1.4184755174154458</c:v>
                </c:pt>
                <c:pt idx="8">
                  <c:v>1.6746210583773038</c:v>
                </c:pt>
                <c:pt idx="9">
                  <c:v>1.5054785186822093</c:v>
                </c:pt>
                <c:pt idx="10">
                  <c:v>1.406722468118673</c:v>
                </c:pt>
                <c:pt idx="11">
                  <c:v>1.4838007078682276</c:v>
                </c:pt>
              </c:numCache>
            </c:numRef>
          </c:val>
        </c:ser>
        <c:ser>
          <c:idx val="5"/>
          <c:order val="5"/>
          <c:tx>
            <c:strRef>
              <c:f>'Структура графики'!$A$32</c:f>
              <c:strCache>
                <c:ptCount val="1"/>
                <c:pt idx="0">
                  <c:v>Психические расстройства</c:v>
                </c:pt>
              </c:strCache>
            </c:strRef>
          </c:tx>
          <c:marker>
            <c:symbol val="none"/>
          </c:marker>
          <c:cat>
            <c:strRef>
              <c:f>'Структура графики'!$B$26:$M$26</c:f>
              <c:strCache>
                <c:ptCount val="12"/>
                <c:pt idx="0">
                  <c:v>1997 г</c:v>
                </c:pt>
                <c:pt idx="1">
                  <c:v>1998 г</c:v>
                </c:pt>
                <c:pt idx="2">
                  <c:v>1999 г</c:v>
                </c:pt>
                <c:pt idx="3">
                  <c:v>2000 г</c:v>
                </c:pt>
                <c:pt idx="4">
                  <c:v>2001 г</c:v>
                </c:pt>
                <c:pt idx="5">
                  <c:v>2002 г</c:v>
                </c:pt>
                <c:pt idx="6">
                  <c:v>2003 г</c:v>
                </c:pt>
                <c:pt idx="7">
                  <c:v>2004 г</c:v>
                </c:pt>
                <c:pt idx="8">
                  <c:v>2005 г</c:v>
                </c:pt>
                <c:pt idx="9">
                  <c:v>2006 г</c:v>
                </c:pt>
                <c:pt idx="10">
                  <c:v>2007 г</c:v>
                </c:pt>
                <c:pt idx="11">
                  <c:v>2008 г </c:v>
                </c:pt>
              </c:strCache>
            </c:strRef>
          </c:cat>
          <c:val>
            <c:numRef>
              <c:f>'Структура графики'!$B$32:$M$32</c:f>
              <c:numCache>
                <c:formatCode>0.00</c:formatCode>
                <c:ptCount val="12"/>
                <c:pt idx="0">
                  <c:v>2.0849259851275281</c:v>
                </c:pt>
                <c:pt idx="1">
                  <c:v>2.0059919239286179</c:v>
                </c:pt>
                <c:pt idx="2">
                  <c:v>1.9146919431279614</c:v>
                </c:pt>
                <c:pt idx="3">
                  <c:v>1.7430521696733365</c:v>
                </c:pt>
                <c:pt idx="4">
                  <c:v>1.7773726785917745</c:v>
                </c:pt>
                <c:pt idx="5">
                  <c:v>1.6701461377870561</c:v>
                </c:pt>
                <c:pt idx="6">
                  <c:v>1.6664141796697518</c:v>
                </c:pt>
                <c:pt idx="7">
                  <c:v>1.6355376072690522</c:v>
                </c:pt>
                <c:pt idx="8">
                  <c:v>1.5715638660676379</c:v>
                </c:pt>
                <c:pt idx="9">
                  <c:v>1.5465812201904132</c:v>
                </c:pt>
                <c:pt idx="10">
                  <c:v>1.4111047811034609</c:v>
                </c:pt>
                <c:pt idx="11">
                  <c:v>1.4021236046828198</c:v>
                </c:pt>
              </c:numCache>
            </c:numRef>
          </c:val>
        </c:ser>
        <c:marker val="1"/>
        <c:axId val="54051584"/>
        <c:axId val="54053120"/>
      </c:lineChart>
      <c:catAx>
        <c:axId val="54051584"/>
        <c:scaling>
          <c:orientation val="minMax"/>
        </c:scaling>
        <c:axPos val="b"/>
        <c:tickLblPos val="nextTo"/>
        <c:crossAx val="54053120"/>
        <c:crosses val="autoZero"/>
        <c:auto val="1"/>
        <c:lblAlgn val="ctr"/>
        <c:lblOffset val="100"/>
      </c:catAx>
      <c:valAx>
        <c:axId val="54053120"/>
        <c:scaling>
          <c:orientation val="minMax"/>
        </c:scaling>
        <c:axPos val="l"/>
        <c:majorGridlines/>
        <c:numFmt formatCode="0.00" sourceLinked="1"/>
        <c:tickLblPos val="nextTo"/>
        <c:crossAx val="5405158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rotY val="130"/>
      <c:perspective val="0"/>
    </c:view3D>
    <c:plotArea>
      <c:layout/>
      <c:pie3DChart>
        <c:varyColors val="1"/>
        <c:ser>
          <c:idx val="0"/>
          <c:order val="0"/>
          <c:tx>
            <c:strRef>
              <c:f>'Структура графики'!$B$34</c:f>
              <c:strCache>
                <c:ptCount val="1"/>
                <c:pt idx="0">
                  <c:v>2008 г </c:v>
                </c:pt>
              </c:strCache>
            </c:strRef>
          </c:tx>
          <c:explosion val="25"/>
          <c:dLbls>
            <c:dLbl>
              <c:idx val="6"/>
              <c:layout>
                <c:manualLayout>
                  <c:x val="-3.1082900744903583E-2"/>
                  <c:y val="0.17882481581691059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'Структура графики'!$A$35:$A$41</c:f>
              <c:strCache>
                <c:ptCount val="7"/>
                <c:pt idx="0">
                  <c:v>Болезни нервной системы</c:v>
                </c:pt>
                <c:pt idx="1">
                  <c:v>Некоторые инфекционные и паразитарные болезни</c:v>
                </c:pt>
                <c:pt idx="2">
                  <c:v>Болезни органов пищеварения</c:v>
                </c:pt>
                <c:pt idx="3">
                  <c:v>Болезни костно-мышечной системы</c:v>
                </c:pt>
                <c:pt idx="4">
                  <c:v>Болезни крови, кроветворных органов</c:v>
                </c:pt>
                <c:pt idx="5">
                  <c:v>Психические расстройства</c:v>
                </c:pt>
                <c:pt idx="6">
                  <c:v>Болезни органов дыхания</c:v>
                </c:pt>
              </c:strCache>
            </c:strRef>
          </c:cat>
          <c:val>
            <c:numRef>
              <c:f>'Структура графики'!$B$35:$B$41</c:f>
              <c:numCache>
                <c:formatCode>0.00</c:formatCode>
                <c:ptCount val="7"/>
                <c:pt idx="0">
                  <c:v>4.2880479172338823</c:v>
                </c:pt>
                <c:pt idx="1">
                  <c:v>5.1456575006806418</c:v>
                </c:pt>
                <c:pt idx="2">
                  <c:v>6.2573736273709049</c:v>
                </c:pt>
                <c:pt idx="3">
                  <c:v>2.5274525819039839</c:v>
                </c:pt>
                <c:pt idx="4">
                  <c:v>1.4838007078682276</c:v>
                </c:pt>
                <c:pt idx="5">
                  <c:v>1.4021236046828198</c:v>
                </c:pt>
                <c:pt idx="6">
                  <c:v>50.816771031854046</c:v>
                </c:pt>
              </c:numCache>
            </c:numRef>
          </c:val>
        </c:ser>
      </c:pie3DChart>
    </c:plotArea>
    <c:plotVisOnly val="1"/>
    <c:dispBlanksAs val="zero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depthPercent val="100"/>
      <c:rAngAx val="1"/>
    </c:view3D>
    <c:plotArea>
      <c:layout>
        <c:manualLayout>
          <c:layoutTarget val="inner"/>
          <c:xMode val="edge"/>
          <c:yMode val="edge"/>
          <c:x val="7.3286765348253319E-2"/>
          <c:y val="2.8969392524564794E-2"/>
          <c:w val="0.92121988369399155"/>
          <c:h val="0.86384660821506964"/>
        </c:manualLayout>
      </c:layout>
      <c:bar3DChart>
        <c:barDir val="col"/>
        <c:grouping val="stacked"/>
        <c:ser>
          <c:idx val="0"/>
          <c:order val="0"/>
          <c:tx>
            <c:strRef>
              <c:f>Частота!$A$14</c:f>
              <c:strCache>
                <c:ptCount val="1"/>
                <c:pt idx="0">
                  <c:v>Хлебобулочные изделия, каши, макароны</c:v>
                </c:pt>
              </c:strCache>
            </c:strRef>
          </c:tx>
          <c:spPr>
            <a:solidFill>
              <a:srgbClr val="FF99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2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6,8</a:t>
                    </a:r>
                    <a:endParaRPr lang="ru-RU" b="1" dirty="0"/>
                  </a:p>
                </c:rich>
              </c:tx>
              <c:showVal val="1"/>
              <c:showSerName val="1"/>
            </c:dLbl>
            <c:dLbl>
              <c:idx val="1"/>
              <c:layout>
                <c:manualLayout>
                  <c:x val="-1.9230582288325083E-3"/>
                  <c:y val="2.2444686339473906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1" i="0" u="none" strike="noStrike" kern="1200" baseline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Хлебобулочные изделия, каши, макароны </a:t>
                    </a:r>
                    <a:endParaRPr lang="ru-RU" sz="1200" b="1" i="0" u="none" strike="noStrike" kern="1200" baseline="0" dirty="0" smtClean="0">
                      <a:solidFill>
                        <a:srgbClr val="000000"/>
                      </a:solidFill>
                      <a:latin typeface="Times New Roman" pitchFamily="18" charset="0"/>
                      <a:ea typeface="Calibri"/>
                      <a:cs typeface="Times New Roman" pitchFamily="18" charset="0"/>
                    </a:endParaRPr>
                  </a:p>
                  <a:p>
                    <a:r>
                      <a:rPr lang="ru-RU" sz="1200" b="1" i="0" u="none" strike="noStrike" kern="1200" baseline="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=</a:t>
                    </a:r>
                    <a:r>
                      <a:rPr lang="ru-RU" sz="1200" b="1" i="0" u="none" strike="noStrike" kern="1200" baseline="0" dirty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6 порции </a:t>
                    </a:r>
                    <a:endParaRPr lang="ru-RU" b="1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Частота!$B$14:$C$14</c:f>
              <c:numCache>
                <c:formatCode>General</c:formatCode>
                <c:ptCount val="2"/>
                <c:pt idx="0" formatCode="0.0">
                  <c:v>6.7925133689839345</c:v>
                </c:pt>
                <c:pt idx="1">
                  <c:v>6</c:v>
                </c:pt>
              </c:numCache>
            </c:numRef>
          </c:val>
        </c:ser>
        <c:ser>
          <c:idx val="1"/>
          <c:order val="1"/>
          <c:tx>
            <c:strRef>
              <c:f>Частота!$A$15</c:f>
              <c:strCache>
                <c:ptCount val="1"/>
                <c:pt idx="0">
                  <c:v>Картофель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1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0,6</a:t>
                    </a:r>
                    <a:endParaRPr lang="ru-RU" dirty="0"/>
                  </a:p>
                </c:rich>
              </c:tx>
              <c:showVal val="1"/>
              <c:showSerName val="1"/>
            </c:dLbl>
            <c:dLbl>
              <c:idx val="1"/>
              <c:layout>
                <c:manualLayout>
                  <c:x val="7.7181307474047814E-3"/>
                  <c:y val="-2.6092628832354858E-3"/>
                </c:manualLayout>
              </c:layout>
              <c:tx>
                <c:rich>
                  <a:bodyPr/>
                  <a:lstStyle/>
                  <a:p>
                    <a:r>
                      <a:rPr lang="ru-RU" sz="11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Картофель</a:t>
                    </a:r>
                  </a:p>
                  <a:p>
                    <a:r>
                      <a:rPr lang="ru-RU" sz="11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= 2 порции</a:t>
                    </a:r>
                    <a:endParaRPr lang="ru-RU" sz="1100" b="1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 algn="ctr">
                  <a:defRPr lang="ru-RU" sz="11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Частота!$B$15:$C$15</c:f>
              <c:numCache>
                <c:formatCode>General</c:formatCode>
                <c:ptCount val="2"/>
                <c:pt idx="0" formatCode="0.0">
                  <c:v>0.55510695187165326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Частота!$A$16</c:f>
              <c:strCache>
                <c:ptCount val="1"/>
                <c:pt idx="0">
                  <c:v>Овощи</c:v>
                </c:pt>
              </c:strCache>
            </c:strRef>
          </c:tx>
          <c:spPr>
            <a:solidFill>
              <a:srgbClr val="99FF33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2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4,5</a:t>
                    </a:r>
                    <a:endParaRPr lang="ru-RU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 algn="ctr">
                  <a:defRPr lang="ru-RU" sz="12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Частота!$B$16:$C$16</c:f>
              <c:numCache>
                <c:formatCode>General</c:formatCode>
                <c:ptCount val="2"/>
                <c:pt idx="0" formatCode="0.0">
                  <c:v>4.4884491978609935</c:v>
                </c:pt>
                <c:pt idx="1">
                  <c:v>4</c:v>
                </c:pt>
              </c:numCache>
            </c:numRef>
          </c:val>
        </c:ser>
        <c:ser>
          <c:idx val="3"/>
          <c:order val="3"/>
          <c:tx>
            <c:strRef>
              <c:f>Частота!$A$17</c:f>
              <c:strCache>
                <c:ptCount val="1"/>
                <c:pt idx="0">
                  <c:v>Фрукты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>
                        <a:latin typeface="Times New Roman" pitchFamily="18" charset="0"/>
                        <a:cs typeface="Times New Roman" pitchFamily="18" charset="0"/>
                      </a:rPr>
                      <a:t>2,2</a:t>
                    </a:r>
                    <a:endParaRPr lang="ru-RU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>
                  <a:defRPr sz="12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Частота!$B$17:$C$17</c:f>
              <c:numCache>
                <c:formatCode>General</c:formatCode>
                <c:ptCount val="2"/>
                <c:pt idx="0" formatCode="0.0">
                  <c:v>2.2281550802139041</c:v>
                </c:pt>
                <c:pt idx="1">
                  <c:v>3</c:v>
                </c:pt>
              </c:numCache>
            </c:numRef>
          </c:val>
        </c:ser>
        <c:ser>
          <c:idx val="4"/>
          <c:order val="4"/>
          <c:tx>
            <c:strRef>
              <c:f>Частота!$A$18</c:f>
              <c:strCache>
                <c:ptCount val="1"/>
                <c:pt idx="0">
                  <c:v>Молочные продукты</c:v>
                </c:pt>
              </c:strCache>
            </c:strRef>
          </c:tx>
          <c:spPr>
            <a:solidFill>
              <a:srgbClr val="66FFFF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1,5</a:t>
                    </a:r>
                    <a:endParaRPr lang="ru-RU" dirty="0"/>
                  </a:p>
                </c:rich>
              </c:tx>
              <c:showVal val="1"/>
              <c:showSerName val="1"/>
            </c:dLbl>
            <c:dLbl>
              <c:idx val="1"/>
              <c:layout>
                <c:manualLayout>
                  <c:x val="5.7885600768789571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Молочные </a:t>
                    </a:r>
                  </a:p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продукты</a:t>
                    </a:r>
                  </a:p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= 3 порции</a:t>
                    </a:r>
                    <a:endParaRPr lang="ru-RU" sz="1000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 algn="ctr">
                  <a:defRPr lang="ru-RU" sz="10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Частота!$B$18:$C$18</c:f>
              <c:numCache>
                <c:formatCode>General</c:formatCode>
                <c:ptCount val="2"/>
                <c:pt idx="0" formatCode="0.0">
                  <c:v>1.5118181818181817</c:v>
                </c:pt>
                <c:pt idx="1">
                  <c:v>3</c:v>
                </c:pt>
              </c:numCache>
            </c:numRef>
          </c:val>
        </c:ser>
        <c:ser>
          <c:idx val="5"/>
          <c:order val="5"/>
          <c:tx>
            <c:strRef>
              <c:f>Частота!$A$19</c:f>
              <c:strCache>
                <c:ptCount val="1"/>
                <c:pt idx="0">
                  <c:v>Рыба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solidFill>
                <a:sysClr val="windowText" lastClr="000000"/>
              </a:solidFill>
            </a:ln>
          </c:spPr>
          <c:dLbls>
            <c:txPr>
              <a:bodyPr/>
              <a:lstStyle/>
              <a:p>
                <a:pPr algn="ctr">
                  <a:defRPr lang="ru-RU" sz="10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Частота!$B$19:$C$19</c:f>
              <c:numCache>
                <c:formatCode>General</c:formatCode>
                <c:ptCount val="2"/>
                <c:pt idx="0" formatCode="0.0">
                  <c:v>0.2731818181818183</c:v>
                </c:pt>
                <c:pt idx="1">
                  <c:v>2</c:v>
                </c:pt>
              </c:numCache>
            </c:numRef>
          </c:val>
        </c:ser>
        <c:ser>
          <c:idx val="6"/>
          <c:order val="6"/>
          <c:tx>
            <c:strRef>
              <c:f>Частота!$A$20</c:f>
              <c:strCache>
                <c:ptCount val="1"/>
                <c:pt idx="0">
                  <c:v>Мясо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spPr/>
              <c:txPr>
                <a:bodyPr/>
                <a:lstStyle/>
                <a:p>
                  <a:pPr>
                    <a:defRPr sz="11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7.7181307474047814E-3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0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ru-RU" sz="1000" b="1" dirty="0">
                        <a:latin typeface="Times New Roman" pitchFamily="18" charset="0"/>
                        <a:cs typeface="Times New Roman" pitchFamily="18" charset="0"/>
                      </a:rPr>
                      <a:t>Мясо = 1 порции</a:t>
                    </a:r>
                    <a:endParaRPr lang="ru-RU" sz="1000" b="1" dirty="0"/>
                  </a:p>
                </c:rich>
              </c:tx>
              <c:spPr/>
              <c:showVal val="1"/>
              <c:showSerName val="1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Частота!$B$20:$C$20</c:f>
              <c:numCache>
                <c:formatCode>General</c:formatCode>
                <c:ptCount val="2"/>
                <c:pt idx="0" formatCode="0.0">
                  <c:v>2.4211229946524062</c:v>
                </c:pt>
                <c:pt idx="1">
                  <c:v>1</c:v>
                </c:pt>
              </c:numCache>
            </c:numRef>
          </c:val>
        </c:ser>
        <c:ser>
          <c:idx val="7"/>
          <c:order val="7"/>
          <c:tx>
            <c:strRef>
              <c:f>Частота!$A$21</c:f>
              <c:strCache>
                <c:ptCount val="1"/>
                <c:pt idx="0">
                  <c:v>Кондитерские изделия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Кондитерские</a:t>
                    </a:r>
                  </a:p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 изделия</a:t>
                    </a:r>
                  </a:p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4,2</a:t>
                    </a:r>
                    <a:endParaRPr lang="ru-RU" dirty="0"/>
                  </a:p>
                </c:rich>
              </c:tx>
              <c:showVal val="1"/>
              <c:showSerName val="1"/>
            </c:dLbl>
            <c:dLbl>
              <c:idx val="1"/>
              <c:layout>
                <c:manualLayout>
                  <c:x val="7.7182826821032956E-3"/>
                  <c:y val="2.3917966793932362E-17"/>
                </c:manualLayout>
              </c:layout>
              <c:tx>
                <c:rich>
                  <a:bodyPr/>
                  <a:lstStyle/>
                  <a:p>
                    <a:r>
                      <a:rPr lang="ru-RU" sz="1000" b="1" i="0" u="none" strike="noStrike" kern="1200" baseline="0">
                        <a:solidFill>
                          <a:srgbClr val="0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rPr>
                      <a:t>1</a:t>
                    </a:r>
                    <a:endParaRPr lang="ru-RU" dirty="0"/>
                  </a:p>
                </c:rich>
              </c:tx>
              <c:showVal val="1"/>
              <c:showSerName val="1"/>
            </c:dLbl>
            <c:txPr>
              <a:bodyPr/>
              <a:lstStyle/>
              <a:p>
                <a:pPr algn="ctr">
                  <a:defRPr lang="ru-RU" sz="10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Частота!$B$21:$C$21</c:f>
              <c:numCache>
                <c:formatCode>General</c:formatCode>
                <c:ptCount val="2"/>
                <c:pt idx="0" formatCode="0.0">
                  <c:v>4.2130748663101345</c:v>
                </c:pt>
                <c:pt idx="1">
                  <c:v>1</c:v>
                </c:pt>
              </c:numCache>
            </c:numRef>
          </c:val>
        </c:ser>
        <c:ser>
          <c:idx val="8"/>
          <c:order val="8"/>
          <c:tx>
            <c:strRef>
              <c:f>Частота!$A$22</c:f>
              <c:strCache>
                <c:ptCount val="1"/>
                <c:pt idx="0">
                  <c:v>Жиры</c:v>
                </c:pt>
              </c:strCache>
            </c:strRef>
          </c:tx>
          <c:spPr>
            <a:solidFill>
              <a:srgbClr val="FFFFCC"/>
            </a:solidFill>
            <a:ln>
              <a:solidFill>
                <a:sysClr val="windowText" lastClr="000000"/>
              </a:solidFill>
            </a:ln>
          </c:spPr>
          <c:dLbls>
            <c:txPr>
              <a:bodyPr/>
              <a:lstStyle/>
              <a:p>
                <a:pPr algn="ctr">
                  <a:defRPr lang="ru-RU" sz="1000" b="1" i="0" u="none" strike="noStrike" kern="1200" baseline="0">
                    <a:solidFill>
                      <a:srgbClr val="000000"/>
                    </a:solidFill>
                    <a:latin typeface="Times New Roman" pitchFamily="18" charset="0"/>
                    <a:ea typeface="Calibri"/>
                    <a:cs typeface="Times New Roman" pitchFamily="18" charset="0"/>
                  </a:defRPr>
                </a:pPr>
                <a:endParaRPr lang="ru-RU"/>
              </a:p>
            </c:txPr>
            <c:showVal val="1"/>
            <c:showSerName val="1"/>
          </c:dLbls>
          <c:cat>
            <c:strRef>
              <c:f>Частота!$B$13:$C$13</c:f>
              <c:strCache>
                <c:ptCount val="2"/>
                <c:pt idx="0">
                  <c:v>фактически</c:v>
                </c:pt>
                <c:pt idx="1">
                  <c:v>Рекомендуемое</c:v>
                </c:pt>
              </c:strCache>
            </c:strRef>
          </c:cat>
          <c:val>
            <c:numRef>
              <c:f>Частота!$B$22:$C$22</c:f>
              <c:numCache>
                <c:formatCode>General</c:formatCode>
                <c:ptCount val="2"/>
                <c:pt idx="0" formatCode="0.0">
                  <c:v>2.2755080213903742</c:v>
                </c:pt>
                <c:pt idx="1">
                  <c:v>1</c:v>
                </c:pt>
              </c:numCache>
            </c:numRef>
          </c:val>
        </c:ser>
        <c:shape val="box"/>
        <c:axId val="54439296"/>
        <c:axId val="54457472"/>
        <c:axId val="0"/>
      </c:bar3DChart>
      <c:catAx>
        <c:axId val="54439296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457472"/>
        <c:crosses val="autoZero"/>
        <c:auto val="1"/>
        <c:lblAlgn val="ctr"/>
        <c:lblOffset val="100"/>
      </c:catAx>
      <c:valAx>
        <c:axId val="54457472"/>
        <c:scaling>
          <c:orientation val="minMax"/>
        </c:scaling>
        <c:axPos val="l"/>
        <c:numFmt formatCode="0.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544392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30978-2585-4ADA-864D-E9D69E04B747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4D584-BCB5-44A5-BD25-FD2D81D822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0678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119812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047FD7-22FB-47B2-B72C-F732C881F38F}" type="slidenum">
              <a:rPr lang="ru-RU" smtClean="0"/>
              <a:pPr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71C30B-0B5D-4724-B92F-E9BE7090D52E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562B7-FF6D-4E3E-9D50-144FE17DC1B9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123908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8FD111-BE24-46B6-9CB6-3365FB5A888A}" type="slidenum">
              <a:rPr lang="ru-RU" smtClean="0"/>
              <a:pPr>
                <a:defRPr/>
              </a:pPr>
              <a:t>24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E028DBB-1EB0-43E5-9605-08CC9D9C45E3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17C620-0B48-4462-AD66-E704050B01F6}" type="slidenum">
              <a:rPr lang="ru-RU" smtClean="0"/>
              <a:pPr>
                <a:defRPr/>
              </a:pPr>
              <a:t>29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D842DF5-10B5-4F2C-B211-683AC69DD84C}" type="datetimeFigureOut">
              <a:rPr lang="ru-RU" smtClean="0"/>
              <a:pPr/>
              <a:t>19.10.2016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0E4DC6-6800-437F-927A-437717F7D5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214422"/>
            <a:ext cx="6172200" cy="2071702"/>
          </a:xfrm>
        </p:spPr>
        <p:txBody>
          <a:bodyPr>
            <a:noAutofit/>
          </a:bodyPr>
          <a:lstStyle/>
          <a:p>
            <a:r>
              <a:rPr lang="ru-RU" sz="3600" dirty="0" smtClean="0"/>
              <a:t>Особенности детского питания 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4000504"/>
            <a:ext cx="6172200" cy="1500198"/>
          </a:xfrm>
        </p:spPr>
        <p:txBody>
          <a:bodyPr>
            <a:normAutofit/>
          </a:bodyPr>
          <a:lstStyle/>
          <a:p>
            <a:pPr algn="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2420888"/>
            <a:ext cx="3600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3.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Несколько раз в день следует есть разнообразные овощи и фрукты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 descr="C:\Documents and Settings\Media\Рабочий стол\питание\1274255486_0020_food_1024_76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3968" y="2276872"/>
            <a:ext cx="3820683" cy="2865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1"/>
            <a:ext cx="63367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4.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ежедневно потреблять молоко и молочные продукты с низким содержание жира и соли </a:t>
            </a:r>
          </a:p>
        </p:txBody>
      </p:sp>
      <p:pic>
        <p:nvPicPr>
          <p:cNvPr id="6" name="Picture 32" descr="j0223776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509120"/>
            <a:ext cx="1657350" cy="120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87624" y="4005064"/>
            <a:ext cx="49685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</a:t>
            </a:r>
          </a:p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Обезжиренный творог употреблять нет смысла, т.к. кальций содержащийся в твороге, не может быть усвоен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0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5.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Рекомендуется заменять мясо и мясные продукты с высоким содержанием жира на бобовые, рыбу, птицу, яйца и тощие сорта мяса.</a:t>
            </a:r>
          </a:p>
        </p:txBody>
      </p:sp>
      <p:pic>
        <p:nvPicPr>
          <p:cNvPr id="7" name="Picture 10" descr="j021552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16216" y="5085184"/>
            <a:ext cx="1198136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187624" y="4653136"/>
            <a:ext cx="5472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</a:t>
            </a:r>
          </a:p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Колбасы и сосиски должны быть ограничены в потреблении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472" y="1428736"/>
            <a:ext cx="57150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6.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Рекомендуется в питании увеличить количество оливкового масла, жирной  рыбы холодных морей, уменьшить в питании использование маргаринов.</a:t>
            </a: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image00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12" y="1785926"/>
            <a:ext cx="2151062" cy="25987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0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7.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ограничить потребление простых сахаров: сладостей, кондитерских изделий, сладких напитков, десерта.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7624" y="4365104"/>
            <a:ext cx="504056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____________________</a:t>
            </a:r>
          </a:p>
          <a:p>
            <a:r>
              <a:rPr lang="ru-RU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пить воду, соки, минеральную воду. Потребность в воде детей высока и составляет 2 – 2,5 литров воды в день </a:t>
            </a:r>
          </a:p>
          <a:p>
            <a:endParaRPr lang="ru-RU" dirty="0"/>
          </a:p>
        </p:txBody>
      </p:sp>
      <p:pic>
        <p:nvPicPr>
          <p:cNvPr id="1026" name="Picture 2" descr="C:\Documents and Settings\Media\Рабочий стол\питание\0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44208" y="4869160"/>
            <a:ext cx="1641376" cy="12310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988840"/>
            <a:ext cx="4176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8.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Общее потребление поваренной соли не должно превышать 6 г в день. Это объем одной чайной ложки.</a:t>
            </a: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Media\Рабочий стол\питание\view4bbbc1bba429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2132856"/>
            <a:ext cx="3627487" cy="27239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556792"/>
            <a:ext cx="42484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9.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отдавать предпочтение приготовлению пищи на пару, путем отваривания, </a:t>
            </a:r>
            <a:r>
              <a:rPr lang="ru-RU" sz="28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запекания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но не жарке, уменьшать добавление в пищу жиров, соли и сахара.</a:t>
            </a: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Documents and Settings\Media\Рабочий стол\питание\spagetti_0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2276872"/>
            <a:ext cx="3570481" cy="25350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7624" y="1628800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10.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Идеальная масса тела должна соответствовать рекомендованным границам. </a:t>
            </a: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luk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3108" y="3286124"/>
            <a:ext cx="4743462" cy="2843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0826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Заболеваемость ожирением</a:t>
            </a:r>
            <a:b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среди детей</a:t>
            </a: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786050" y="1285860"/>
          <a:ext cx="5643602" cy="3214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7412" name="Picture 4" descr="Прощай мороженное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5786" y="1500174"/>
            <a:ext cx="318928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28662" y="4572009"/>
            <a:ext cx="633670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50%  населения имеет избыточный вес, а среди школьников – 25%.</a:t>
            </a: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772816"/>
            <a:ext cx="4104456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ПИЩЕВЫЕ ПРИВЫЧКИ ФОРМИРУЮТСЯ  В СЕМЬЕ С РАННЕГО ВОЗРАСТА.  </a:t>
            </a:r>
          </a:p>
          <a:p>
            <a:pPr algn="ctr"/>
            <a:endParaRPr lang="ru-RU" sz="28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36" descr="В 93% школьных буфетов представлены выпечка, шоколад, вафли и печенье, а вот фрукты встречаются только в 30%, фасованные салаты – в 15%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2204864"/>
            <a:ext cx="19050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Media\Рабочий стол\питание\36475301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717032"/>
            <a:ext cx="3725019" cy="287129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39552" y="404664"/>
            <a:ext cx="681148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ПРИНЦИП РАЦИОНАЛЬНОГО </a:t>
            </a:r>
          </a:p>
          <a:p>
            <a:r>
              <a:rPr lang="ru-RU" sz="3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ПИТАНИЯ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1043608" y="1916832"/>
            <a:ext cx="6172200" cy="2016125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Энергетическое равновесие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Сбалансированное питание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+mj-lt"/>
              <a:buAutoNum type="arabicPeriod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Соблюдение режима питания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484784"/>
            <a:ext cx="532859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Очень важен для школьника прием пищи дома до школы.</a:t>
            </a:r>
          </a:p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предложить ребенку чашку чая, какао с печеньем, бутербродом,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булочкой. 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9" descr="фото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844824"/>
            <a:ext cx="28797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15616" y="4797152"/>
            <a:ext cx="6480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Нельзя кормить детей кашами быстрого приготовления – они содержат слишком много сахара.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19672" y="1484784"/>
            <a:ext cx="59046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Нельзя допускать, чтобы ребёнок шел в школу голодным. Это нарушает деятельность нервной системы, снижает работоспособность и приводит к быстрому утомлению и хроническим 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заболеваниям.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800" dirty="0" smtClean="0">
                <a:solidFill>
                  <a:srgbClr val="C00000"/>
                </a:solidFill>
              </a:rPr>
              <a:t>Динамика заболеваемости детей от 0-14 лет в Свердловской области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58204" cy="4591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>
                <a:solidFill>
                  <a:srgbClr val="C00000"/>
                </a:solidFill>
              </a:rPr>
              <a:t>Структура заболеваемости детей 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от 0-14 лет Свердловской области</a:t>
            </a:r>
            <a:endParaRPr lang="ru-RU" sz="3200" dirty="0">
              <a:solidFill>
                <a:srgbClr val="C00000"/>
              </a:solidFill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500034" y="1171575"/>
          <a:ext cx="8429683" cy="45434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323850" y="188913"/>
            <a:ext cx="8534400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algn="ctr" eaLnBrk="0" hangingPunct="0">
              <a:spcBef>
                <a:spcPct val="50000"/>
              </a:spcBef>
            </a:pPr>
            <a:r>
              <a:rPr lang="ru-RU" sz="3200" b="1">
                <a:solidFill>
                  <a:schemeClr val="tx2"/>
                </a:solidFill>
              </a:rPr>
              <a:t/>
            </a:r>
            <a:br>
              <a:rPr lang="ru-RU" sz="3200" b="1">
                <a:solidFill>
                  <a:schemeClr val="tx2"/>
                </a:solidFill>
              </a:rPr>
            </a:br>
            <a:r>
              <a:rPr lang="ru-RU" sz="3200" b="1">
                <a:solidFill>
                  <a:schemeClr val="tx2"/>
                </a:solidFill>
              </a:rPr>
              <a:t>Заболевания с важными детерминантами пищевого характера</a:t>
            </a:r>
            <a:br>
              <a:rPr lang="ru-RU" sz="3200" b="1">
                <a:solidFill>
                  <a:schemeClr val="tx2"/>
                </a:solidFill>
              </a:rPr>
            </a:br>
            <a:endParaRPr lang="ru-RU" sz="3200" b="1">
              <a:solidFill>
                <a:schemeClr val="tx2"/>
              </a:solidFill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931988" y="2794000"/>
          <a:ext cx="6657975" cy="3722688"/>
        </p:xfrm>
        <a:graphic>
          <a:graphicData uri="http://schemas.openxmlformats.org/presentationml/2006/ole">
            <p:oleObj spid="_x0000_s2052" name="Диаграмма" r:id="rId4" imgW="7362825" imgH="4105275" progId="MSGraph.Chart.8">
              <p:embed followColorScheme="full"/>
            </p:oleObj>
          </a:graphicData>
        </a:graphic>
      </p:graphicFrame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486400" y="2209800"/>
            <a:ext cx="3429000" cy="831850"/>
          </a:xfrm>
          <a:prstGeom prst="rect">
            <a:avLst/>
          </a:prstGeom>
          <a:solidFill>
            <a:srgbClr val="99FFCC">
              <a:alpha val="94000"/>
            </a:srgbClr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Сердечно-сосудистые заболевания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7696200" y="3048000"/>
            <a:ext cx="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14313" y="5000625"/>
            <a:ext cx="3429000" cy="466725"/>
          </a:xfrm>
          <a:prstGeom prst="rect">
            <a:avLst/>
          </a:prstGeom>
          <a:solidFill>
            <a:schemeClr val="tx2">
              <a:alpha val="86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Times New Roman" pitchFamily="18" charset="0"/>
              </a:rPr>
              <a:t>Сахарный диабет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857375" y="4214813"/>
            <a:ext cx="0" cy="83820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1857375" y="4214813"/>
            <a:ext cx="685800" cy="0"/>
          </a:xfrm>
          <a:prstGeom prst="line">
            <a:avLst/>
          </a:prstGeom>
          <a:noFill/>
          <a:ln w="47625">
            <a:solidFill>
              <a:srgbClr val="FF0000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228600" y="2819400"/>
            <a:ext cx="2819400" cy="831850"/>
          </a:xfrm>
          <a:prstGeom prst="rect">
            <a:avLst/>
          </a:prstGeom>
          <a:solidFill>
            <a:schemeClr val="tx2">
              <a:alpha val="71001"/>
            </a:schemeClr>
          </a:solidFill>
          <a:ln w="9525">
            <a:solidFill>
              <a:srgbClr val="00FFFF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ru-RU" sz="2400" b="1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Times New Roman" pitchFamily="18" charset="0"/>
              </a:rPr>
              <a:t>Злокачественные новообразования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3048000" y="3124200"/>
            <a:ext cx="762000" cy="0"/>
          </a:xfrm>
          <a:prstGeom prst="line">
            <a:avLst/>
          </a:prstGeom>
          <a:noFill/>
          <a:ln w="50800">
            <a:solidFill>
              <a:srgbClr val="00FFFF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5611" name="Oval 11"/>
          <p:cNvSpPr>
            <a:spLocks noChangeArrowheads="1"/>
          </p:cNvSpPr>
          <p:nvPr/>
        </p:nvSpPr>
        <p:spPr bwMode="auto">
          <a:xfrm>
            <a:off x="5707063" y="4462463"/>
            <a:ext cx="1187450" cy="69532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 eaLnBrk="0" hangingPunct="0">
              <a:defRPr/>
            </a:pP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61%</a:t>
            </a:r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2443163" y="4157663"/>
            <a:ext cx="1312862" cy="69532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 eaLnBrk="0" hangingPunct="0">
              <a:defRPr/>
            </a:pPr>
            <a:r>
              <a:rPr lang="ru-RU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32 %</a:t>
            </a:r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4092575" y="3014663"/>
            <a:ext cx="719138" cy="52387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 eaLnBrk="0" hangingPunct="0"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5%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914400" y="1828800"/>
            <a:ext cx="2819400" cy="831850"/>
          </a:xfrm>
          <a:prstGeom prst="rect">
            <a:avLst/>
          </a:prstGeom>
          <a:solidFill>
            <a:schemeClr val="tx2">
              <a:alpha val="71001"/>
            </a:schemeClr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Times New Roman" pitchFamily="18" charset="0"/>
              </a:rPr>
              <a:t>Недостаточность питания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5105400" y="2514600"/>
            <a:ext cx="0" cy="45720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5616" name="Oval 16"/>
          <p:cNvSpPr>
            <a:spLocks noChangeArrowheads="1"/>
          </p:cNvSpPr>
          <p:nvPr/>
        </p:nvSpPr>
        <p:spPr bwMode="auto">
          <a:xfrm>
            <a:off x="4767263" y="2981325"/>
            <a:ext cx="719137" cy="523875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 eaLnBrk="0" hangingPunct="0">
              <a:defRPr/>
            </a:pPr>
            <a:r>
              <a:rPr lang="ru-RU" sz="20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2%</a:t>
            </a: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3733800" y="2514600"/>
            <a:ext cx="1371600" cy="0"/>
          </a:xfrm>
          <a:prstGeom prst="line">
            <a:avLst/>
          </a:prstGeom>
          <a:noFill/>
          <a:ln w="47625">
            <a:solidFill>
              <a:srgbClr val="00FF00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ru-RU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4429125" y="1357313"/>
            <a:ext cx="2714625" cy="4572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Статистика ВОЗ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7942263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400" dirty="0" smtClean="0">
                <a:solidFill>
                  <a:srgbClr val="000099"/>
                </a:solidFill>
              </a:rPr>
              <a:t>Последствия нарушения питания в раннем  возрасте</a:t>
            </a:r>
            <a:r>
              <a:rPr lang="ru-RU" sz="4000" dirty="0" smtClean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908175" y="1341438"/>
            <a:ext cx="2520950" cy="83502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chemeClr val="tx2"/>
                </a:solidFill>
              </a:rPr>
              <a:t>Снижение резистентности, иммунодефициты</a:t>
            </a:r>
            <a:endParaRPr lang="ru-RU" sz="1600" b="1">
              <a:solidFill>
                <a:schemeClr val="bg1"/>
              </a:solidFill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179388" y="1412875"/>
            <a:ext cx="1582737" cy="132397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</a:rPr>
              <a:t>Нарушения физического и нервно-психического развития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6804025" y="1268413"/>
            <a:ext cx="2089150" cy="1323975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</a:rPr>
              <a:t>Болезни обмена веществ:</a:t>
            </a:r>
          </a:p>
          <a:p>
            <a:pPr algn="ctr"/>
            <a:r>
              <a:rPr lang="ru-RU" sz="1600" b="1">
                <a:solidFill>
                  <a:schemeClr val="tx2"/>
                </a:solidFill>
              </a:rPr>
              <a:t>ожирение</a:t>
            </a:r>
          </a:p>
          <a:p>
            <a:pPr algn="ctr"/>
            <a:r>
              <a:rPr lang="ru-RU" sz="1600" b="1">
                <a:solidFill>
                  <a:schemeClr val="tx2"/>
                </a:solidFill>
              </a:rPr>
              <a:t>сахарный диабет</a:t>
            </a:r>
          </a:p>
          <a:p>
            <a:pPr algn="ctr"/>
            <a:r>
              <a:rPr lang="ru-RU" sz="1600" b="1">
                <a:solidFill>
                  <a:schemeClr val="tx2"/>
                </a:solidFill>
              </a:rPr>
              <a:t>гипертония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6443663" y="2852738"/>
            <a:ext cx="2016125" cy="835025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tx2"/>
                </a:solidFill>
              </a:rPr>
              <a:t>Сердечно-сосудистые заболевания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>
            <a:off x="971550" y="2565400"/>
            <a:ext cx="0" cy="16557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7812088" y="2565400"/>
            <a:ext cx="0" cy="3587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971550" y="4221163"/>
            <a:ext cx="6769100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4140200" y="4221163"/>
            <a:ext cx="503238" cy="576262"/>
          </a:xfrm>
          <a:prstGeom prst="downArrow">
            <a:avLst>
              <a:gd name="adj1" fmla="val 50000"/>
              <a:gd name="adj2" fmla="val 28628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179388" y="4797425"/>
            <a:ext cx="8856662" cy="5191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>
                <a:solidFill>
                  <a:schemeClr val="bg1"/>
                </a:solidFill>
              </a:rPr>
              <a:t>Снижение ожидаемой продолжительности жизни</a:t>
            </a:r>
            <a:endParaRPr lang="ru-RU" sz="32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4572000" y="1268413"/>
            <a:ext cx="2089150" cy="1069975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>
                <a:solidFill>
                  <a:schemeClr val="bg1"/>
                </a:solidFill>
              </a:rPr>
              <a:t>Функциональные нарушения желудочно-кишечного тракта</a:t>
            </a:r>
          </a:p>
        </p:txBody>
      </p:sp>
      <p:sp>
        <p:nvSpPr>
          <p:cNvPr id="18445" name="Line 13"/>
          <p:cNvSpPr>
            <a:spLocks noChangeShapeType="1"/>
          </p:cNvSpPr>
          <p:nvPr/>
        </p:nvSpPr>
        <p:spPr bwMode="auto">
          <a:xfrm>
            <a:off x="5508625" y="2349500"/>
            <a:ext cx="0" cy="57467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1331913" y="2781300"/>
            <a:ext cx="2449512" cy="120015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Частые ОРВИ</a:t>
            </a:r>
          </a:p>
          <a:p>
            <a:r>
              <a:rPr lang="ru-RU" b="1">
                <a:solidFill>
                  <a:schemeClr val="tx2"/>
                </a:solidFill>
              </a:rPr>
              <a:t>Бронхиты</a:t>
            </a:r>
          </a:p>
          <a:p>
            <a:r>
              <a:rPr lang="ru-RU" b="1">
                <a:solidFill>
                  <a:schemeClr val="tx2"/>
                </a:solidFill>
              </a:rPr>
              <a:t>Бронхиальная астма</a:t>
            </a:r>
            <a:r>
              <a:rPr lang="ru-RU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18447" name="Line 15"/>
          <p:cNvSpPr>
            <a:spLocks noChangeShapeType="1"/>
          </p:cNvSpPr>
          <p:nvPr/>
        </p:nvSpPr>
        <p:spPr bwMode="auto">
          <a:xfrm>
            <a:off x="2987675" y="2133600"/>
            <a:ext cx="0" cy="7191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3995738" y="2781300"/>
            <a:ext cx="2303462" cy="925513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tx2"/>
                </a:solidFill>
              </a:rPr>
              <a:t>Болезни желудочно-кишечного тракта</a:t>
            </a:r>
            <a:endParaRPr lang="ru-RU" b="1">
              <a:solidFill>
                <a:schemeClr val="bg1"/>
              </a:solidFill>
            </a:endParaRPr>
          </a:p>
        </p:txBody>
      </p:sp>
      <p:sp>
        <p:nvSpPr>
          <p:cNvPr id="18449" name="Line 17"/>
          <p:cNvSpPr>
            <a:spLocks noChangeShapeType="1"/>
          </p:cNvSpPr>
          <p:nvPr/>
        </p:nvSpPr>
        <p:spPr bwMode="auto">
          <a:xfrm>
            <a:off x="2987675" y="3716338"/>
            <a:ext cx="0" cy="504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0" name="Line 18"/>
          <p:cNvSpPr>
            <a:spLocks noChangeShapeType="1"/>
          </p:cNvSpPr>
          <p:nvPr/>
        </p:nvSpPr>
        <p:spPr bwMode="auto">
          <a:xfrm>
            <a:off x="5508625" y="3716338"/>
            <a:ext cx="0" cy="504825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1" name="Line 19"/>
          <p:cNvSpPr>
            <a:spLocks noChangeShapeType="1"/>
          </p:cNvSpPr>
          <p:nvPr/>
        </p:nvSpPr>
        <p:spPr bwMode="auto">
          <a:xfrm>
            <a:off x="7740650" y="3644900"/>
            <a:ext cx="0" cy="5762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7908" name="Rectangle 20"/>
          <p:cNvSpPr>
            <a:spLocks noChangeArrowheads="1"/>
          </p:cNvSpPr>
          <p:nvPr/>
        </p:nvSpPr>
        <p:spPr bwMode="auto">
          <a:xfrm>
            <a:off x="2916238" y="5589588"/>
            <a:ext cx="3311525" cy="10080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50000"/>
              </a:spcBef>
              <a:defRPr/>
            </a:pPr>
            <a:r>
              <a:rPr lang="ru-RU" sz="4000">
                <a:solidFill>
                  <a:schemeClr val="bg1"/>
                </a:solidFill>
              </a:rPr>
              <a:t>-</a:t>
            </a:r>
            <a:r>
              <a:rPr lang="ru-RU"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2,5 года</a:t>
            </a:r>
            <a:endParaRPr lang="ru-RU" sz="2800">
              <a:solidFill>
                <a:schemeClr val="bg1"/>
              </a:solidFill>
            </a:endParaRPr>
          </a:p>
        </p:txBody>
      </p:sp>
      <p:pic>
        <p:nvPicPr>
          <p:cNvPr id="18453" name="Picture 21"/>
          <p:cNvPicPr>
            <a:picLocks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37563" y="6146800"/>
            <a:ext cx="70643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9632" y="1196752"/>
            <a:ext cx="65527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детей, которые не едят или мало едят дома, основным завтраком должен стать второй завтрак в школе. Он должен составлять около 20% рациона.</a:t>
            </a:r>
          </a:p>
        </p:txBody>
      </p:sp>
      <p:pic>
        <p:nvPicPr>
          <p:cNvPr id="4098" name="Picture 2" descr="C:\Documents and Settings\Media\Рабочий стол\питание\38997960_PicsDesktop_net_3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168" y="4365104"/>
            <a:ext cx="2524787" cy="189359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5536" y="4221088"/>
            <a:ext cx="57606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Нельзя давать ребенку в школу фрукты или соки – фруктовые соки будут раздражать слизистую, их нельзя употреблять на голодный желудок.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1196752"/>
            <a:ext cx="813690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анализе анкет школьников отмечается склонность детей к </a:t>
            </a:r>
            <a:r>
              <a:rPr lang="ru-RU" sz="28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пельменям, готовым котлетам из полуфабрикатов, очень популярны сосиски с макаронными изделиями</a:t>
            </a:r>
            <a:r>
              <a:rPr lang="ru-RU" sz="2800" b="1" i="1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Школьники практически лишены рыбы, обычного творога, мяса куском. Крайне недостаточно получают фрукты, мало свежих овощей. Совсем не представлены в питании детей сухофрукты из сборных фруктов. Не любят дети изюм, морковь. </a:t>
            </a:r>
          </a:p>
          <a:p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Детское питание и семья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714488"/>
            <a:ext cx="68099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Магазинные полуфабрикаты можно включать в рацион </a:t>
            </a:r>
            <a:r>
              <a:rPr lang="ru-RU" sz="2800" b="1" i="1" u="sng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только изредка</a:t>
            </a:r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т.к. эти продукты содержат много жира, соли, соевого протеина и совсем мало клетчатки.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488654052"/>
              </p:ext>
            </p:extLst>
          </p:nvPr>
        </p:nvGraphicFramePr>
        <p:xfrm>
          <a:off x="457200" y="1600200"/>
          <a:ext cx="8229600" cy="50435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>ПИРАМИДА ПИТАНИЯ</a:t>
            </a:r>
            <a:br>
              <a:rPr lang="ru-RU" sz="4000" dirty="0" smtClean="0"/>
            </a:br>
            <a:r>
              <a:rPr lang="ru-RU" sz="4000" dirty="0" smtClean="0"/>
              <a:t>младшие школьники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Autofit/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Принципы энергетического равновесия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Подзаголовок 2"/>
          <p:cNvSpPr txBox="1">
            <a:spLocks/>
          </p:cNvSpPr>
          <p:nvPr/>
        </p:nvSpPr>
        <p:spPr>
          <a:xfrm>
            <a:off x="611560" y="2276872"/>
            <a:ext cx="7992888" cy="396044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Энергетическая ценность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рациона: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возрасте 7 – 10 лет – 2300 ккал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11 – 13 лет – 2500 – 2700 ккал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lang="ru-RU" sz="28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14 – 17 лет – 2600 – 2900 ккал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__________________________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r>
              <a:rPr kumimoji="0" lang="ru-RU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Для справки – 1 шоколадка имеет калорийность 500 ккал., а 100 г.конфет – 600 ккал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481" name="Picture 1" descr="C:\Users\Завуч\Documents\мои докумкеты\питание\фото  питание\DSC033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548680"/>
            <a:ext cx="2520280" cy="18902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467600" cy="4309080"/>
          </a:xfrm>
        </p:spPr>
        <p:txBody>
          <a:bodyPr>
            <a:noAutofit/>
          </a:bodyPr>
          <a:lstStyle/>
          <a:p>
            <a:pPr lvl="0" indent="-514350" algn="ctr">
              <a:spcBef>
                <a:spcPts val="0"/>
              </a:spcBef>
              <a:defRPr/>
            </a:pPr>
            <a:r>
              <a:rPr lang="ru-RU" sz="4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</a:t>
            </a:r>
            <a:br>
              <a:rPr lang="ru-RU" sz="4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</a:t>
            </a:r>
            <a:br>
              <a:rPr lang="ru-RU" sz="4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sz="40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внимание!</a:t>
            </a: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mage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4678" y="428604"/>
            <a:ext cx="2657475" cy="25908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Autofit/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Принцип сбалансированного питания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71600" y="2132856"/>
            <a:ext cx="727280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Белки</a:t>
            </a:r>
            <a:r>
              <a:rPr lang="ru-RU" sz="28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это строительный материал, гормоны, ферменты, антитела, витамины.</a:t>
            </a:r>
          </a:p>
          <a:p>
            <a:r>
              <a:rPr lang="ru-RU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Жиры</a:t>
            </a:r>
            <a:r>
              <a:rPr lang="ru-RU" sz="28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энергия, строительный материал для клеточных оболочек, гормонов, ферментов, клеток нервной системы, жирорастворимые витамины, </a:t>
            </a:r>
            <a:r>
              <a:rPr lang="ru-RU" sz="2400" b="1" i="1" dirty="0" err="1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фосфолипиды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r>
              <a:rPr lang="ru-RU" sz="2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Углеводы</a:t>
            </a:r>
            <a:r>
              <a:rPr lang="ru-RU" sz="3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это в первую очередь, топливо для жизнедеятельности.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lvl="0" indent="-514350">
              <a:spcBef>
                <a:spcPts val="600"/>
              </a:spcBef>
              <a:defRPr/>
            </a:pPr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белки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(1г на 1 кг  массы)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700808"/>
            <a:ext cx="66967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– 40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мяса, рыбы, творога, яйца, сыра и 30 – 40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 </a:t>
            </a:r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 грибов, орехов, семечек, круп, в том числе риса, картофеля</a:t>
            </a:r>
          </a:p>
        </p:txBody>
      </p:sp>
      <p:pic>
        <p:nvPicPr>
          <p:cNvPr id="6" name="Picture 5" descr="i?id=18456910&amp;tov=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789040"/>
            <a:ext cx="2448272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normal_3%7E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789040"/>
            <a:ext cx="2275141" cy="176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DSC0109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3717032"/>
            <a:ext cx="2571714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lvl="0" indent="-514350">
              <a:spcBef>
                <a:spcPts val="600"/>
              </a:spcBef>
              <a:defRPr/>
            </a:pPr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жиры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700808"/>
            <a:ext cx="564360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– 40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 животного и 30 – 40 г растительного жира, в том числе полиненасыщенными жирными кислотами – 7 – 10 г (подсолнечное, соевое, кукурузное масло и жирная рыба) и 20 – 30 г с мононенасыщенными жирными кислотами (оливковое, рапсовое, арахисовое масло)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CA2Y2WPYCALH1HQVCAB1WAOFCA61AOPZCAZGGRGQCA90Z80XCA9NM60UCAVJTB8VCAGNDI3TCA3XUMTCCA4C3C73CA4DF4SRCA3IWOHPCA0HZJ1ACABMBTEPCAHL14I6CAZZLYIPCAZHIRJECAKSSLR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2428868"/>
            <a:ext cx="2035172" cy="3071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lvl="0" indent="-514350">
              <a:spcBef>
                <a:spcPts val="600"/>
              </a:spcBef>
              <a:defRPr/>
            </a:pPr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углеводы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1700809"/>
            <a:ext cx="57606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– 40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 простых в виде сахара, варенья, мёда, сладостей и 15 – 30 г пищевых волокон, т.е. продуктов, богатых клетчаткой для уменьшения симптомов хронических запоров, геморроя и снижения риска ишемической болезни и некоторых видов рака. Это: Хлеб, особенно грубого помола, с отрубями, крупы, картофель,  бобовые, орехи, овощи и фрукты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9" descr="DSC0309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228184" y="1988840"/>
            <a:ext cx="2406030" cy="2376263"/>
          </a:xfrm>
          <a:prstGeom prst="rect">
            <a:avLst/>
          </a:prstGeom>
        </p:spPr>
      </p:pic>
      <p:pic>
        <p:nvPicPr>
          <p:cNvPr id="7" name="Picture 4" descr="DSC0099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8184" y="4509120"/>
            <a:ext cx="237009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Принцип соблюдения</a:t>
            </a:r>
            <a:b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</a:br>
            <a:r>
              <a:rPr lang="ru-RU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режима питания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43608" y="1700808"/>
            <a:ext cx="66967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Питание должно быть дробным, 3 - 4 – 5 раз в день, регулярным.</a:t>
            </a:r>
          </a:p>
          <a:p>
            <a:pPr algn="ctr"/>
            <a:endParaRPr lang="ru-RU" sz="32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32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32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Последний прием пищи </a:t>
            </a:r>
          </a:p>
          <a:p>
            <a:pPr algn="ctr"/>
            <a:r>
              <a:rPr lang="ru-RU" sz="32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 – 3 часа до сна </a:t>
            </a:r>
            <a:endParaRPr lang="ru-RU" sz="32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pPr lvl="0" indent="-514350">
              <a:spcBef>
                <a:spcPts val="0"/>
              </a:spcBef>
              <a:defRPr/>
            </a:pPr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правила здорового питания</a:t>
            </a:r>
            <a:endParaRPr lang="ru-RU" sz="28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95536" y="1916832"/>
            <a:ext cx="7992888" cy="345638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marR="0" lvl="0" indent="-51435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tabLst/>
              <a:defRPr/>
            </a:pPr>
            <a:endParaRPr lang="ru-RU" sz="3000" b="1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1556792"/>
            <a:ext cx="468052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1.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Следует потреблять разнообразные продукты для обеспечения всех потребностей организма.</a:t>
            </a:r>
          </a:p>
          <a:p>
            <a:endParaRPr lang="ru-RU" sz="2400" b="1" i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8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2</a:t>
            </a:r>
            <a:r>
              <a:rPr lang="ru-RU" sz="2800" b="1" i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  <a:ea typeface="+mj-ea"/>
                <a:cs typeface="+mj-cs"/>
              </a:rPr>
              <a:t>. </a:t>
            </a:r>
            <a:r>
              <a:rPr lang="ru-RU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каждом приеме пищи следует есть любые из перечисленных продуктов: хлеб, крупяные и макаронные изделия, рис, картофель.</a:t>
            </a:r>
            <a:endParaRPr lang="ru-RU" sz="2400" b="1" i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Documents and Settings\Media\Рабочий стол\питание\1234813958_4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00092" y="4005064"/>
            <a:ext cx="3348372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2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579523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2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579523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949</Words>
  <Application>Microsoft Office PowerPoint</Application>
  <PresentationFormat>Экран (4:3)</PresentationFormat>
  <Paragraphs>127</Paragraphs>
  <Slides>30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2" baseType="lpstr">
      <vt:lpstr>Эркер</vt:lpstr>
      <vt:lpstr>Диаграмма</vt:lpstr>
      <vt:lpstr>Особенности детского питания </vt:lpstr>
      <vt:lpstr>Слайд 2</vt:lpstr>
      <vt:lpstr>Принципы энергетического равновесия</vt:lpstr>
      <vt:lpstr>Принцип сбалансированного питания</vt:lpstr>
      <vt:lpstr>белки (1г на 1 кг  массы)</vt:lpstr>
      <vt:lpstr>жиры</vt:lpstr>
      <vt:lpstr>углеводы</vt:lpstr>
      <vt:lpstr>Принцип соблюдения режима питания</vt:lpstr>
      <vt:lpstr> правила здорового питания</vt:lpstr>
      <vt:lpstr> правила здорового питания</vt:lpstr>
      <vt:lpstr>правила здорового питания</vt:lpstr>
      <vt:lpstr> правила здорового питания</vt:lpstr>
      <vt:lpstr> правила здорового питания</vt:lpstr>
      <vt:lpstr> правила здорового питания</vt:lpstr>
      <vt:lpstr> правила здорового питания</vt:lpstr>
      <vt:lpstr> правила здорового питания</vt:lpstr>
      <vt:lpstr> правила здорового питания</vt:lpstr>
      <vt:lpstr>Заболеваемость ожирением среди детей</vt:lpstr>
      <vt:lpstr>Детское питание и семья</vt:lpstr>
      <vt:lpstr>Детское питание и семья</vt:lpstr>
      <vt:lpstr>Детское питание и семья</vt:lpstr>
      <vt:lpstr>Динамика заболеваемости детей от 0-14 лет в Свердловской области</vt:lpstr>
      <vt:lpstr>Структура заболеваемости детей  от 0-14 лет Свердловской области</vt:lpstr>
      <vt:lpstr>Слайд 24</vt:lpstr>
      <vt:lpstr>Последствия нарушения питания в раннем  возрасте </vt:lpstr>
      <vt:lpstr>Детское питание и семья</vt:lpstr>
      <vt:lpstr>Детское питание и семья</vt:lpstr>
      <vt:lpstr>Детское питание и семья</vt:lpstr>
      <vt:lpstr>ПИРАМИДА ПИТАНИЯ младшие школьники </vt:lpstr>
      <vt:lpstr>Спасибо за внимание!</vt:lpstr>
    </vt:vector>
  </TitlesOfParts>
  <Company>L109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Концепции сбалансированного питания</dc:title>
  <dc:creator>MediaBook</dc:creator>
  <cp:lastModifiedBy>Завуч</cp:lastModifiedBy>
  <cp:revision>47</cp:revision>
  <dcterms:created xsi:type="dcterms:W3CDTF">2010-12-02T07:39:58Z</dcterms:created>
  <dcterms:modified xsi:type="dcterms:W3CDTF">2016-10-19T08:05:23Z</dcterms:modified>
</cp:coreProperties>
</file>